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Noto Serif Display" charset="1" panose="02020502080505020204"/>
      <p:regular r:id="rId16"/>
    </p:embeddedFont>
    <p:embeddedFont>
      <p:font typeface="Noto Serif Display Bold" charset="1" panose="02020802080505020204"/>
      <p:regular r:id="rId17"/>
    </p:embeddedFont>
    <p:embeddedFont>
      <p:font typeface="Noto Serif Display Italics" charset="1" panose="02020502080505090204"/>
      <p:regular r:id="rId18"/>
    </p:embeddedFont>
    <p:embeddedFont>
      <p:font typeface="Noto Serif Display Bold Italics" charset="1" panose="02020802080505090204"/>
      <p:regular r:id="rId19"/>
    </p:embeddedFont>
    <p:embeddedFont>
      <p:font typeface="Noto Serif Display Thin" charset="1" panose="02020202080505020204"/>
      <p:regular r:id="rId20"/>
    </p:embeddedFont>
    <p:embeddedFont>
      <p:font typeface="Noto Serif Display Thin Italics" charset="1" panose="02020202080505090204"/>
      <p:regular r:id="rId21"/>
    </p:embeddedFont>
    <p:embeddedFont>
      <p:font typeface="Noto Serif Display Extra-Light" charset="1" panose="02020302080505020204"/>
      <p:regular r:id="rId22"/>
    </p:embeddedFont>
    <p:embeddedFont>
      <p:font typeface="Noto Serif Display Extra-Light Italics" charset="1" panose="02020302080505090204"/>
      <p:regular r:id="rId23"/>
    </p:embeddedFont>
    <p:embeddedFont>
      <p:font typeface="Noto Serif Display Light" charset="1" panose="02020402080505020204"/>
      <p:regular r:id="rId24"/>
    </p:embeddedFont>
    <p:embeddedFont>
      <p:font typeface="Noto Serif Display Light Italics" charset="1" panose="02020402080505090204"/>
      <p:regular r:id="rId25"/>
    </p:embeddedFont>
    <p:embeddedFont>
      <p:font typeface="Noto Serif Display Medium" charset="1" panose="02020602080505020204"/>
      <p:regular r:id="rId26"/>
    </p:embeddedFont>
    <p:embeddedFont>
      <p:font typeface="Noto Serif Display Medium Italics" charset="1" panose="02020602080505090204"/>
      <p:regular r:id="rId27"/>
    </p:embeddedFont>
    <p:embeddedFont>
      <p:font typeface="Noto Serif Display Semi-Bold" charset="1" panose="02020702080505020204"/>
      <p:regular r:id="rId28"/>
    </p:embeddedFont>
    <p:embeddedFont>
      <p:font typeface="Noto Serif Display Semi-Bold Italics" charset="1" panose="02020702080505090204"/>
      <p:regular r:id="rId29"/>
    </p:embeddedFont>
    <p:embeddedFont>
      <p:font typeface="Noto Serif Display Ultra-Bold" charset="1" panose="02020902080505020204"/>
      <p:regular r:id="rId30"/>
    </p:embeddedFont>
    <p:embeddedFont>
      <p:font typeface="Noto Serif Display Ultra-Bold Italics" charset="1" panose="02020902080505090204"/>
      <p:regular r:id="rId31"/>
    </p:embeddedFont>
    <p:embeddedFont>
      <p:font typeface="Noto Serif Display Heavy" charset="1" panose="02020A02080505020204"/>
      <p:regular r:id="rId32"/>
    </p:embeddedFont>
    <p:embeddedFont>
      <p:font typeface="Noto Serif Display Heavy Italics" charset="1" panose="02020A02080505090204"/>
      <p:regular r:id="rId33"/>
    </p:embeddedFont>
    <p:embeddedFont>
      <p:font typeface="Open Sauce" charset="1" panose="00000500000000000000"/>
      <p:regular r:id="rId34"/>
    </p:embeddedFont>
    <p:embeddedFont>
      <p:font typeface="Open Sauce Bold" charset="1" panose="00000800000000000000"/>
      <p:regular r:id="rId35"/>
    </p:embeddedFont>
    <p:embeddedFont>
      <p:font typeface="Open Sauce Italics" charset="1" panose="00000500000000000000"/>
      <p:regular r:id="rId36"/>
    </p:embeddedFont>
    <p:embeddedFont>
      <p:font typeface="Open Sauce Bold Italics" charset="1" panose="00000800000000000000"/>
      <p:regular r:id="rId37"/>
    </p:embeddedFont>
    <p:embeddedFont>
      <p:font typeface="Open Sauce Light" charset="1" panose="00000400000000000000"/>
      <p:regular r:id="rId38"/>
    </p:embeddedFont>
    <p:embeddedFont>
      <p:font typeface="Open Sauce Light Italics" charset="1" panose="00000400000000000000"/>
      <p:regular r:id="rId39"/>
    </p:embeddedFont>
    <p:embeddedFont>
      <p:font typeface="Open Sauce Medium" charset="1" panose="00000600000000000000"/>
      <p:regular r:id="rId40"/>
    </p:embeddedFont>
    <p:embeddedFont>
      <p:font typeface="Open Sauce Medium Italics" charset="1" panose="00000600000000000000"/>
      <p:regular r:id="rId41"/>
    </p:embeddedFont>
    <p:embeddedFont>
      <p:font typeface="Open Sauce Semi-Bold" charset="1" panose="00000700000000000000"/>
      <p:regular r:id="rId42"/>
    </p:embeddedFont>
    <p:embeddedFont>
      <p:font typeface="Open Sauce Semi-Bold Italics" charset="1" panose="00000700000000000000"/>
      <p:regular r:id="rId43"/>
    </p:embeddedFont>
    <p:embeddedFont>
      <p:font typeface="Open Sauce Heavy" charset="1" panose="00000A00000000000000"/>
      <p:regular r:id="rId44"/>
    </p:embeddedFont>
    <p:embeddedFont>
      <p:font typeface="Open Sauce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8147"/>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671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54524" y="2518744"/>
            <a:ext cx="16006054" cy="5844291"/>
            <a:chOff x="0" y="0"/>
            <a:chExt cx="3091029" cy="1128628"/>
          </a:xfrm>
        </p:grpSpPr>
        <p:sp>
          <p:nvSpPr>
            <p:cNvPr name="Freeform 6" id="6"/>
            <p:cNvSpPr/>
            <p:nvPr/>
          </p:nvSpPr>
          <p:spPr>
            <a:xfrm flipH="false" flipV="false" rot="0">
              <a:off x="0" y="0"/>
              <a:ext cx="3091029" cy="1128628"/>
            </a:xfrm>
            <a:custGeom>
              <a:avLst/>
              <a:gdLst/>
              <a:ahLst/>
              <a:cxnLst/>
              <a:rect r="r" b="b" t="t" l="l"/>
              <a:pathLst>
                <a:path h="1128628" w="3091029">
                  <a:moveTo>
                    <a:pt x="0" y="0"/>
                  </a:moveTo>
                  <a:lnTo>
                    <a:pt x="3091029" y="0"/>
                  </a:lnTo>
                  <a:lnTo>
                    <a:pt x="3091029" y="1128628"/>
                  </a:lnTo>
                  <a:lnTo>
                    <a:pt x="0" y="1128628"/>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3091029" cy="1147678"/>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554524" y="5164665"/>
            <a:ext cx="16230600"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a:rPr>
              <a:t>WEB NGHE NHẠC</a:t>
            </a:r>
          </a:p>
        </p:txBody>
      </p:sp>
      <p:sp>
        <p:nvSpPr>
          <p:cNvPr name="TextBox 9" id="9"/>
          <p:cNvSpPr txBox="true"/>
          <p:nvPr/>
        </p:nvSpPr>
        <p:spPr>
          <a:xfrm rot="0">
            <a:off x="4649898" y="2823502"/>
            <a:ext cx="9815307" cy="2420983"/>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PHÁT TRIỂN PHẦN MỀM MÃ NGUỒN MỞ</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PLAY SONG</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54538" y="2556262"/>
            <a:ext cx="13378924" cy="6409370"/>
          </a:xfrm>
          <a:custGeom>
            <a:avLst/>
            <a:gdLst/>
            <a:ahLst/>
            <a:cxnLst/>
            <a:rect r="r" b="b" t="t" l="l"/>
            <a:pathLst>
              <a:path h="6409370" w="13378924">
                <a:moveTo>
                  <a:pt x="0" y="0"/>
                </a:moveTo>
                <a:lnTo>
                  <a:pt x="13378924" y="0"/>
                </a:lnTo>
                <a:lnTo>
                  <a:pt x="13378924" y="6409371"/>
                </a:lnTo>
                <a:lnTo>
                  <a:pt x="0" y="6409371"/>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PLAY SONG</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79017" y="2479314"/>
            <a:ext cx="14154092" cy="6442975"/>
          </a:xfrm>
          <a:custGeom>
            <a:avLst/>
            <a:gdLst/>
            <a:ahLst/>
            <a:cxnLst/>
            <a:rect r="r" b="b" t="t" l="l"/>
            <a:pathLst>
              <a:path h="6442975" w="14154092">
                <a:moveTo>
                  <a:pt x="0" y="0"/>
                </a:moveTo>
                <a:lnTo>
                  <a:pt x="14154092" y="0"/>
                </a:lnTo>
                <a:lnTo>
                  <a:pt x="14154092" y="6442976"/>
                </a:lnTo>
                <a:lnTo>
                  <a:pt x="0" y="6442976"/>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DOWNLOAD</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40310" y="2314257"/>
            <a:ext cx="15418990" cy="5239385"/>
          </a:xfrm>
          <a:prstGeom prst="rect">
            <a:avLst/>
          </a:prstGeom>
        </p:spPr>
        <p:txBody>
          <a:bodyPr anchor="t" rtlCol="false" tIns="0" lIns="0" bIns="0" rIns="0">
            <a:spAutoFit/>
          </a:bodyPr>
          <a:lstStyle/>
          <a:p>
            <a:pPr algn="l" marL="734059" indent="-367030" lvl="1">
              <a:lnSpc>
                <a:spcPts val="8499"/>
              </a:lnSpc>
              <a:buFont typeface="Arial"/>
              <a:buChar char="•"/>
            </a:pPr>
            <a:r>
              <a:rPr lang="en-US" sz="3399">
                <a:solidFill>
                  <a:srgbClr val="000000"/>
                </a:solidFill>
                <a:latin typeface="Noto Serif Display"/>
              </a:rPr>
              <a:t>Sử dụng pytube để tải</a:t>
            </a:r>
          </a:p>
          <a:p>
            <a:pPr algn="l" marL="734059" indent="-367030" lvl="1">
              <a:lnSpc>
                <a:spcPts val="8499"/>
              </a:lnSpc>
              <a:buFont typeface="Arial"/>
              <a:buChar char="•"/>
            </a:pPr>
            <a:r>
              <a:rPr lang="en-US" sz="3399">
                <a:solidFill>
                  <a:srgbClr val="000000"/>
                </a:solidFill>
                <a:latin typeface="Noto Serif Display"/>
              </a:rPr>
              <a:t>File được tải về sẽ là file audio và dạng file là mp4</a:t>
            </a:r>
          </a:p>
          <a:p>
            <a:pPr algn="l" marL="734059" indent="-367030" lvl="1">
              <a:lnSpc>
                <a:spcPts val="8499"/>
              </a:lnSpc>
              <a:buFont typeface="Arial"/>
              <a:buChar char="•"/>
            </a:pPr>
            <a:r>
              <a:rPr lang="en-US" sz="3399">
                <a:solidFill>
                  <a:srgbClr val="000000"/>
                </a:solidFill>
                <a:latin typeface="Noto Serif Display"/>
              </a:rPr>
              <a:t>os để đổi tên file và đường dẫn lưu file</a:t>
            </a:r>
          </a:p>
          <a:p>
            <a:pPr algn="l" marL="734059" indent="-367030" lvl="1">
              <a:lnSpc>
                <a:spcPts val="8499"/>
              </a:lnSpc>
              <a:buFont typeface="Arial"/>
              <a:buChar char="•"/>
            </a:pPr>
            <a:r>
              <a:rPr lang="en-US" sz="3399">
                <a:solidFill>
                  <a:srgbClr val="000000"/>
                </a:solidFill>
                <a:latin typeface="Noto Serif Display"/>
              </a:rPr>
              <a:t>Đổi đường dẫn lưu file sang desktop và đổi tên file thành .mp3</a:t>
            </a:r>
          </a:p>
          <a:p>
            <a:pPr algn="l" marL="734059" indent="-367030" lvl="1">
              <a:lnSpc>
                <a:spcPts val="8499"/>
              </a:lnSpc>
              <a:buFont typeface="Arial"/>
              <a:buChar char="•"/>
            </a:pPr>
            <a:r>
              <a:rPr lang="en-US" sz="3399">
                <a:solidFill>
                  <a:srgbClr val="000000"/>
                </a:solidFill>
                <a:latin typeface="Noto Serif Display"/>
              </a:rPr>
              <a:t>Khi tải file cùng tên thì file sẽ được tổi tên thành tên file + “_số”</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algn="l" marL="0" indent="0" lvl="0">
              <a:lnSpc>
                <a:spcPts val="13015"/>
              </a:lnSpc>
              <a:spcBef>
                <a:spcPct val="0"/>
              </a:spcBef>
            </a:pPr>
            <a:r>
              <a:rPr lang="en-US" sz="9431" spc="924">
                <a:solidFill>
                  <a:srgbClr val="231F20"/>
                </a:solidFill>
                <a:latin typeface="Oswald Bold"/>
              </a:rPr>
              <a:t>THANK'S FOR WATCHING</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80992" y="3615732"/>
            <a:ext cx="1400485" cy="3055536"/>
            <a:chOff x="0" y="0"/>
            <a:chExt cx="368852" cy="804750"/>
          </a:xfrm>
        </p:grpSpPr>
        <p:sp>
          <p:nvSpPr>
            <p:cNvPr name="Freeform 4" id="4"/>
            <p:cNvSpPr/>
            <p:nvPr/>
          </p:nvSpPr>
          <p:spPr>
            <a:xfrm flipH="false" flipV="false" rot="0">
              <a:off x="0" y="0"/>
              <a:ext cx="368852" cy="804750"/>
            </a:xfrm>
            <a:custGeom>
              <a:avLst/>
              <a:gdLst/>
              <a:ahLst/>
              <a:cxnLst/>
              <a:rect r="r" b="b" t="t" l="l"/>
              <a:pathLst>
                <a:path h="804750" w="368852">
                  <a:moveTo>
                    <a:pt x="0" y="0"/>
                  </a:moveTo>
                  <a:lnTo>
                    <a:pt x="368852" y="0"/>
                  </a:lnTo>
                  <a:lnTo>
                    <a:pt x="368852" y="804750"/>
                  </a:lnTo>
                  <a:lnTo>
                    <a:pt x="0" y="804750"/>
                  </a:lnTo>
                  <a:close/>
                </a:path>
              </a:pathLst>
            </a:custGeom>
            <a:solidFill>
              <a:srgbClr val="CCCCCC"/>
            </a:solidFill>
          </p:spPr>
        </p:sp>
        <p:sp>
          <p:nvSpPr>
            <p:cNvPr name="TextBox 5" id="5"/>
            <p:cNvSpPr txBox="true"/>
            <p:nvPr/>
          </p:nvSpPr>
          <p:spPr>
            <a:xfrm>
              <a:off x="0" y="-19050"/>
              <a:ext cx="368852" cy="82380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THÀNH VIÊN</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193025" y="393922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193025" y="473633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193025" y="561749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6569102" y="4047172"/>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NGUYỄN ANH KHOA</a:t>
            </a:r>
          </a:p>
        </p:txBody>
      </p:sp>
      <p:sp>
        <p:nvSpPr>
          <p:cNvPr name="TextBox 12" id="12"/>
          <p:cNvSpPr txBox="true"/>
          <p:nvPr/>
        </p:nvSpPr>
        <p:spPr>
          <a:xfrm rot="0">
            <a:off x="6569102" y="4841390"/>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NGUYỄN CẢNH VIỆT</a:t>
            </a:r>
          </a:p>
        </p:txBody>
      </p:sp>
      <p:sp>
        <p:nvSpPr>
          <p:cNvPr name="TextBox 13" id="13"/>
          <p:cNvSpPr txBox="true"/>
          <p:nvPr/>
        </p:nvSpPr>
        <p:spPr>
          <a:xfrm rot="0">
            <a:off x="6569102" y="576148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NGUYỄN HỮU LUÂN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67774" y="274994"/>
            <a:ext cx="1155245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MÔ TẢ PROJECT</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34505" y="3390582"/>
            <a:ext cx="15418990" cy="3086735"/>
          </a:xfrm>
          <a:prstGeom prst="rect">
            <a:avLst/>
          </a:prstGeom>
        </p:spPr>
        <p:txBody>
          <a:bodyPr anchor="t" rtlCol="false" tIns="0" lIns="0" bIns="0" rIns="0">
            <a:spAutoFit/>
          </a:bodyPr>
          <a:lstStyle/>
          <a:p>
            <a:pPr algn="l">
              <a:lnSpc>
                <a:spcPts val="8499"/>
              </a:lnSpc>
            </a:pPr>
            <a:r>
              <a:rPr lang="en-US" sz="3399">
                <a:solidFill>
                  <a:srgbClr val="000000"/>
                </a:solidFill>
                <a:latin typeface="Noto Serif Display"/>
              </a:rPr>
              <a:t>Project này là một ứng dụng web được xây dựng bằng Flask. Nó cho phép người dùng nhập URL video YouTube, tên bài hát, URL danh sách phát YouTube để phát bài hát và tải xuống bài hát với định dạng mp3.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89729" y="2499395"/>
            <a:ext cx="14108542" cy="6758905"/>
          </a:xfrm>
          <a:custGeom>
            <a:avLst/>
            <a:gdLst/>
            <a:ahLst/>
            <a:cxnLst/>
            <a:rect r="r" b="b" t="t" l="l"/>
            <a:pathLst>
              <a:path h="6758905" w="14108542">
                <a:moveTo>
                  <a:pt x="0" y="0"/>
                </a:moveTo>
                <a:lnTo>
                  <a:pt x="14108542" y="0"/>
                </a:lnTo>
                <a:lnTo>
                  <a:pt x="14108542" y="6758905"/>
                </a:lnTo>
                <a:lnTo>
                  <a:pt x="0" y="6758905"/>
                </a:lnTo>
                <a:lnTo>
                  <a:pt x="0" y="0"/>
                </a:lnTo>
                <a:close/>
              </a:path>
            </a:pathLst>
          </a:custGeom>
          <a:blipFill>
            <a:blip r:embed="rId6"/>
            <a:stretch>
              <a:fillRect l="0" t="0" r="0" b="0"/>
            </a:stretch>
          </a:blipFill>
        </p:spPr>
      </p:sp>
      <p:sp>
        <p:nvSpPr>
          <p:cNvPr name="TextBox 5" id="5"/>
          <p:cNvSpPr txBox="true"/>
          <p:nvPr/>
        </p:nvSpPr>
        <p:spPr>
          <a:xfrm rot="0">
            <a:off x="3367774" y="274994"/>
            <a:ext cx="1155245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MÔ TẢ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SEARCH</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34505" y="2852420"/>
            <a:ext cx="15418990" cy="4163060"/>
          </a:xfrm>
          <a:prstGeom prst="rect">
            <a:avLst/>
          </a:prstGeom>
        </p:spPr>
        <p:txBody>
          <a:bodyPr anchor="t" rtlCol="false" tIns="0" lIns="0" bIns="0" rIns="0">
            <a:spAutoFit/>
          </a:bodyPr>
          <a:lstStyle/>
          <a:p>
            <a:pPr algn="l" marL="734059" indent="-367030" lvl="1">
              <a:lnSpc>
                <a:spcPts val="8499"/>
              </a:lnSpc>
              <a:buFont typeface="Arial"/>
              <a:buChar char="•"/>
            </a:pPr>
            <a:r>
              <a:rPr lang="en-US" sz="3399">
                <a:solidFill>
                  <a:srgbClr val="000000"/>
                </a:solidFill>
                <a:latin typeface="Noto Serif Display"/>
              </a:rPr>
              <a:t>Sử dụng YouTube Data API v3 để tìm kiếm</a:t>
            </a:r>
          </a:p>
          <a:p>
            <a:pPr algn="l" marL="734059" indent="-367030" lvl="1">
              <a:lnSpc>
                <a:spcPts val="8499"/>
              </a:lnSpc>
              <a:buFont typeface="Arial"/>
              <a:buChar char="•"/>
            </a:pPr>
            <a:r>
              <a:rPr lang="en-US" sz="3399">
                <a:solidFill>
                  <a:srgbClr val="000000"/>
                </a:solidFill>
                <a:latin typeface="Noto Serif Display"/>
              </a:rPr>
              <a:t>Người dùng có thể tìm kiếm bằng cách nhập tên bài hát, url youtube hoặc url playlit youtube</a:t>
            </a:r>
          </a:p>
          <a:p>
            <a:pPr algn="l" marL="734059" indent="-367030" lvl="1">
              <a:lnSpc>
                <a:spcPts val="8499"/>
              </a:lnSpc>
              <a:buFont typeface="Arial"/>
              <a:buChar char="•"/>
            </a:pPr>
            <a:r>
              <a:rPr lang="en-US" sz="3399">
                <a:solidFill>
                  <a:srgbClr val="000000"/>
                </a:solidFill>
                <a:latin typeface="Noto Serif Display"/>
              </a:rPr>
              <a:t>Lưu ý là url playlist youtube phải là public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SEARCH</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02202" y="2184837"/>
            <a:ext cx="14483596" cy="7315159"/>
          </a:xfrm>
          <a:custGeom>
            <a:avLst/>
            <a:gdLst/>
            <a:ahLst/>
            <a:cxnLst/>
            <a:rect r="r" b="b" t="t" l="l"/>
            <a:pathLst>
              <a:path h="7315159" w="14483596">
                <a:moveTo>
                  <a:pt x="0" y="0"/>
                </a:moveTo>
                <a:lnTo>
                  <a:pt x="14483596" y="0"/>
                </a:lnTo>
                <a:lnTo>
                  <a:pt x="14483596" y="7315160"/>
                </a:lnTo>
                <a:lnTo>
                  <a:pt x="0" y="7315160"/>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SEARCH</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37645" y="2048950"/>
            <a:ext cx="13412710" cy="7849924"/>
          </a:xfrm>
          <a:custGeom>
            <a:avLst/>
            <a:gdLst/>
            <a:ahLst/>
            <a:cxnLst/>
            <a:rect r="r" b="b" t="t" l="l"/>
            <a:pathLst>
              <a:path h="7849924" w="13412710">
                <a:moveTo>
                  <a:pt x="0" y="0"/>
                </a:moveTo>
                <a:lnTo>
                  <a:pt x="13412710" y="0"/>
                </a:lnTo>
                <a:lnTo>
                  <a:pt x="13412710" y="7849924"/>
                </a:lnTo>
                <a:lnTo>
                  <a:pt x="0" y="7849924"/>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SEARCH</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844595" y="1738787"/>
            <a:ext cx="5106676" cy="8289743"/>
          </a:xfrm>
          <a:custGeom>
            <a:avLst/>
            <a:gdLst/>
            <a:ahLst/>
            <a:cxnLst/>
            <a:rect r="r" b="b" t="t" l="l"/>
            <a:pathLst>
              <a:path h="8289743" w="5106676">
                <a:moveTo>
                  <a:pt x="0" y="0"/>
                </a:moveTo>
                <a:lnTo>
                  <a:pt x="5106677" y="0"/>
                </a:lnTo>
                <a:lnTo>
                  <a:pt x="5106677" y="8289744"/>
                </a:lnTo>
                <a:lnTo>
                  <a:pt x="0" y="8289744"/>
                </a:lnTo>
                <a:lnTo>
                  <a:pt x="0" y="0"/>
                </a:lnTo>
                <a:close/>
              </a:path>
            </a:pathLst>
          </a:custGeom>
          <a:blipFill>
            <a:blip r:embed="rId6"/>
            <a:stretch>
              <a:fillRect l="0" t="0" r="-3367" b="0"/>
            </a:stretch>
          </a:blipFill>
        </p:spPr>
      </p:sp>
      <p:sp>
        <p:nvSpPr>
          <p:cNvPr name="TextBox 6" id="6"/>
          <p:cNvSpPr txBox="true"/>
          <p:nvPr/>
        </p:nvSpPr>
        <p:spPr>
          <a:xfrm rot="0">
            <a:off x="1028700" y="4592955"/>
            <a:ext cx="8797923" cy="1005840"/>
          </a:xfrm>
          <a:prstGeom prst="rect">
            <a:avLst/>
          </a:prstGeom>
        </p:spPr>
        <p:txBody>
          <a:bodyPr anchor="t" rtlCol="false" tIns="0" lIns="0" bIns="0" rIns="0">
            <a:spAutoFit/>
          </a:bodyPr>
          <a:lstStyle/>
          <a:p>
            <a:pPr algn="ctr">
              <a:lnSpc>
                <a:spcPts val="8280"/>
              </a:lnSpc>
            </a:pPr>
            <a:r>
              <a:rPr lang="en-US" sz="6000" spc="588">
                <a:solidFill>
                  <a:srgbClr val="231F20"/>
                </a:solidFill>
                <a:latin typeface="Oswald Bold"/>
              </a:rPr>
              <a:t>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667" y="55060"/>
            <a:ext cx="18128667"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CHỨC NĂNG PLAY SONG</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40310" y="3133090"/>
            <a:ext cx="15418990" cy="2010410"/>
          </a:xfrm>
          <a:prstGeom prst="rect">
            <a:avLst/>
          </a:prstGeom>
        </p:spPr>
        <p:txBody>
          <a:bodyPr anchor="t" rtlCol="false" tIns="0" lIns="0" bIns="0" rIns="0">
            <a:spAutoFit/>
          </a:bodyPr>
          <a:lstStyle/>
          <a:p>
            <a:pPr algn="l" marL="734059" indent="-367030" lvl="1">
              <a:lnSpc>
                <a:spcPts val="8499"/>
              </a:lnSpc>
              <a:buFont typeface="Arial"/>
              <a:buChar char="•"/>
            </a:pPr>
            <a:r>
              <a:rPr lang="en-US" sz="3399">
                <a:solidFill>
                  <a:srgbClr val="000000"/>
                </a:solidFill>
                <a:latin typeface="Noto Serif Display"/>
              </a:rPr>
              <a:t>Sử dụng thẻ audio để phát nhạc</a:t>
            </a:r>
          </a:p>
          <a:p>
            <a:pPr algn="l" marL="734059" indent="-367030" lvl="1">
              <a:lnSpc>
                <a:spcPts val="8499"/>
              </a:lnSpc>
              <a:buFont typeface="Arial"/>
              <a:buChar char="•"/>
            </a:pPr>
            <a:r>
              <a:rPr lang="en-US" sz="3399">
                <a:solidFill>
                  <a:srgbClr val="000000"/>
                </a:solidFill>
                <a:latin typeface="Noto Serif Display"/>
              </a:rPr>
              <a:t>Sử dụng pytube để getLinkAudio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DAGEd7wUGpA</dc:identifier>
  <dcterms:modified xsi:type="dcterms:W3CDTF">2011-08-01T06:04:30Z</dcterms:modified>
  <cp:revision>1</cp:revision>
  <dc:title>mnm-python</dc:title>
</cp:coreProperties>
</file>